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4"/>
  </p:notesMasterIdLst>
  <p:sldIdLst>
    <p:sldId id="256" r:id="rId3"/>
    <p:sldId id="266" r:id="rId4"/>
    <p:sldId id="258" r:id="rId5"/>
    <p:sldId id="263" r:id="rId6"/>
    <p:sldId id="264" r:id="rId7"/>
    <p:sldId id="269" r:id="rId8"/>
    <p:sldId id="268" r:id="rId9"/>
    <p:sldId id="270" r:id="rId10"/>
    <p:sldId id="271" r:id="rId11"/>
    <p:sldId id="272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/>
    <p:restoredTop sz="94586"/>
  </p:normalViewPr>
  <p:slideViewPr>
    <p:cSldViewPr>
      <p:cViewPr varScale="1">
        <p:scale>
          <a:sx n="41" d="100"/>
          <a:sy n="41" d="100"/>
        </p:scale>
        <p:origin x="11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BF44A-8621-4978-A885-1F2EF9D2556A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DC2E4-DF52-4AD7-A1B3-7A5F19D98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4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echnology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EB347CE3-A60E-4C83-8ABD-30B3D2E1A2C4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B0D50779-F030-43FD-8C24-6F2F1CEB9F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1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ED150C-D3CE-4599-BB67-57E38A07B39A}" type="datetime1">
              <a:rPr lang="en-US"/>
              <a:pPr>
                <a:defRPr/>
              </a:pPr>
              <a:t>9/16/2017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B14507-150E-4BA1-84FD-1066A1242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Morton@uts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.jeanpierre825@gmail.com" TargetMode="External"/><Relationship Id="rId2" Type="http://schemas.openxmlformats.org/officeDocument/2006/relationships/hyperlink" Target="mailto:k.w.omar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rrett.hall@my.utsa.edu" TargetMode="External"/><Relationship Id="rId5" Type="http://schemas.openxmlformats.org/officeDocument/2006/relationships/hyperlink" Target="mailto:robotics.utsa@gmail.com" TargetMode="External"/><Relationship Id="rId4" Type="http://schemas.openxmlformats.org/officeDocument/2006/relationships/hyperlink" Target="mailto:ryanbrayton95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UTSA Student Branch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Phase I Funding</a:t>
            </a:r>
            <a:br>
              <a:rPr lang="en-US" sz="4000" dirty="0"/>
            </a:br>
            <a:r>
              <a:rPr lang="en-US" sz="4000" dirty="0"/>
              <a:t>Fall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588" y="3962400"/>
            <a:ext cx="4519612" cy="914400"/>
          </a:xfrm>
        </p:spPr>
        <p:txBody>
          <a:bodyPr/>
          <a:lstStyle/>
          <a:p>
            <a:r>
              <a:rPr lang="en-US" sz="1800" dirty="0"/>
              <a:t>IEEE Central Texas Section</a:t>
            </a:r>
          </a:p>
          <a:p>
            <a:r>
              <a:rPr lang="en-US" sz="1800" dirty="0"/>
              <a:t>September 16</a:t>
            </a:r>
            <a:r>
              <a:rPr lang="en-US" sz="1800" baseline="30000" dirty="0"/>
              <a:t>th</a:t>
            </a:r>
            <a:r>
              <a:rPr lang="en-US" sz="1800" dirty="0"/>
              <a:t>, 2017</a:t>
            </a:r>
          </a:p>
          <a:p>
            <a:r>
              <a:rPr lang="en-US" sz="1800" dirty="0"/>
              <a:t>San Marcos, </a:t>
            </a:r>
            <a:r>
              <a:rPr lang="en-US" sz="1800" dirty="0" smtClean="0"/>
              <a:t>Texas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172200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Branch Advisor: </a:t>
            </a:r>
            <a:r>
              <a:rPr lang="en-US" sz="1600" dirty="0" smtClean="0"/>
              <a:t>Dr. Paul Morton</a:t>
            </a:r>
            <a:r>
              <a:rPr lang="en-US" sz="1600" b="1" dirty="0" smtClean="0"/>
              <a:t> </a:t>
            </a:r>
            <a:r>
              <a:rPr lang="en-US" sz="1600" dirty="0" smtClean="0"/>
              <a:t>-</a:t>
            </a:r>
            <a:r>
              <a:rPr lang="en-US" sz="1600" b="1" dirty="0" smtClean="0"/>
              <a:t> </a:t>
            </a:r>
            <a:r>
              <a:rPr lang="en-US" sz="1600" b="1" dirty="0" smtClean="0">
                <a:hlinkClick r:id="rId2"/>
              </a:rPr>
              <a:t>Paul.Morton@utsa.edu</a:t>
            </a:r>
            <a:r>
              <a:rPr lang="en-US" sz="1600" b="1" dirty="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Goals</a:t>
            </a:r>
            <a:br>
              <a:rPr lang="en-US" dirty="0"/>
            </a:br>
            <a:r>
              <a:rPr lang="en-US" sz="1800" dirty="0"/>
              <a:t>Requested amount for </a:t>
            </a:r>
            <a:r>
              <a:rPr lang="en-US" sz="1800" dirty="0" smtClean="0"/>
              <a:t>Phase II 2017</a:t>
            </a:r>
            <a:r>
              <a:rPr lang="en-US" sz="1800" dirty="0"/>
              <a:t>: $</a:t>
            </a:r>
            <a:r>
              <a:rPr lang="en-US" sz="1800" dirty="0" smtClean="0"/>
              <a:t>1500+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Region5 Robotics Competition [$500]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Region5 </a:t>
            </a:r>
            <a:r>
              <a:rPr lang="en-US" sz="2000" dirty="0"/>
              <a:t>Circuits Competition </a:t>
            </a:r>
            <a:r>
              <a:rPr lang="en-US" sz="2000" dirty="0" smtClean="0"/>
              <a:t>[$250]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CTS Student Executive Retreat [$750]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8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447800"/>
          </a:xfrm>
        </p:spPr>
        <p:txBody>
          <a:bodyPr/>
          <a:lstStyle/>
          <a:p>
            <a:pPr algn="ctr"/>
            <a:r>
              <a:rPr lang="en-US" sz="3600" dirty="0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Branch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524000"/>
          </a:xfrm>
        </p:spPr>
        <p:txBody>
          <a:bodyPr/>
          <a:lstStyle/>
          <a:p>
            <a:r>
              <a:rPr lang="en-US" sz="2000" dirty="0"/>
              <a:t>Largest active student engineering organization at </a:t>
            </a:r>
            <a:r>
              <a:rPr lang="en-US" sz="2000" dirty="0" smtClean="0"/>
              <a:t>UTSA</a:t>
            </a:r>
            <a:endParaRPr lang="en-US" sz="2000" dirty="0"/>
          </a:p>
          <a:p>
            <a:r>
              <a:rPr lang="en-US" sz="2000" dirty="0" smtClean="0"/>
              <a:t>Integral part of College </a:t>
            </a:r>
            <a:r>
              <a:rPr lang="en-US" sz="2000" dirty="0"/>
              <a:t>of </a:t>
            </a:r>
            <a:r>
              <a:rPr lang="en-US" sz="2000" dirty="0" smtClean="0"/>
              <a:t>Engineering student activities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Leadership </a:t>
            </a:r>
            <a:r>
              <a:rPr lang="en-US" sz="2000" dirty="0"/>
              <a:t>Team: (14 officers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0087"/>
              </p:ext>
            </p:extLst>
          </p:nvPr>
        </p:nvGraphicFramePr>
        <p:xfrm>
          <a:off x="792270" y="2920652"/>
          <a:ext cx="7665930" cy="321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149">
                <a:tc>
                  <a:txBody>
                    <a:bodyPr/>
                    <a:lstStyle/>
                    <a:p>
                      <a:r>
                        <a:rPr lang="en-US" sz="1200" dirty="0"/>
                        <a:t>Position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Email Address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45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Chairman</a:t>
                      </a:r>
                      <a:endParaRPr lang="en-US" sz="1200" i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Kasai Omar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2"/>
                        </a:rPr>
                        <a:t>k.w.omar@gmail.com</a:t>
                      </a:r>
                      <a:endParaRPr lang="en-US" sz="1200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54">
                <a:tc>
                  <a:txBody>
                    <a:bodyPr/>
                    <a:lstStyle/>
                    <a:p>
                      <a:r>
                        <a:rPr lang="en-US" sz="1200" i="1" dirty="0"/>
                        <a:t>Vice</a:t>
                      </a:r>
                      <a:r>
                        <a:rPr lang="en-US" sz="1200" i="1" baseline="0" dirty="0"/>
                        <a:t> </a:t>
                      </a:r>
                      <a:r>
                        <a:rPr lang="en-US" sz="1200" i="1" baseline="0" dirty="0" smtClean="0"/>
                        <a:t>Chairman</a:t>
                      </a:r>
                      <a:endParaRPr lang="en-US" sz="1200" i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Alan Jeanpierre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3"/>
                        </a:rPr>
                        <a:t>a.jeanpierre825@gmail.com</a:t>
                      </a:r>
                      <a:endParaRPr lang="en-US" sz="1200" dirty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54">
                <a:tc>
                  <a:txBody>
                    <a:bodyPr/>
                    <a:lstStyle/>
                    <a:p>
                      <a:r>
                        <a:rPr lang="en-US" sz="1200" i="1" dirty="0"/>
                        <a:t>HKN President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Ryan Brayton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4"/>
                        </a:rPr>
                        <a:t>ryanbrayton95@gmail.com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45">
                <a:tc>
                  <a:txBody>
                    <a:bodyPr/>
                    <a:lstStyle/>
                    <a:p>
                      <a:r>
                        <a:rPr lang="en-US" sz="1200" i="1" dirty="0"/>
                        <a:t>Robotics </a:t>
                      </a:r>
                      <a:r>
                        <a:rPr lang="en-US" sz="1200" i="1" dirty="0" smtClean="0"/>
                        <a:t>Chair</a:t>
                      </a:r>
                      <a:endParaRPr lang="en-US" sz="1200" i="1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Thomas Kercheville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hlinkClick r:id="rId5"/>
                        </a:rPr>
                        <a:t>robotics.utsa@gmail.com</a:t>
                      </a:r>
                      <a:endParaRPr lang="en-US" sz="1200" dirty="0" smtClean="0"/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845">
                <a:tc>
                  <a:txBody>
                    <a:bodyPr/>
                    <a:lstStyle/>
                    <a:p>
                      <a:r>
                        <a:rPr lang="en-US" sz="1200" i="1" dirty="0"/>
                        <a:t>AESS Chair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Garrett Hall</a:t>
                      </a:r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6"/>
                        </a:rPr>
                        <a:t>garrett.hall@my.utsa.edu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86360" marR="863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80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Utilization of CTS Funding</a:t>
            </a:r>
            <a:br>
              <a:rPr lang="en-US" dirty="0"/>
            </a:br>
            <a:r>
              <a:rPr lang="en-US" sz="1800" dirty="0"/>
              <a:t>Phase I &amp; II Funding accomplishments from 2016: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057400"/>
          </a:xfrm>
        </p:spPr>
        <p:txBody>
          <a:bodyPr anchor="ctr"/>
          <a:lstStyle/>
          <a:p>
            <a:r>
              <a:rPr lang="en-US" sz="2000" dirty="0"/>
              <a:t>Student Interest Groups </a:t>
            </a:r>
            <a:r>
              <a:rPr lang="en-US" sz="2000" dirty="0" smtClean="0"/>
              <a:t>(R5 Robotics) </a:t>
            </a:r>
            <a:r>
              <a:rPr lang="en-US" sz="2000" dirty="0"/>
              <a:t>[$800</a:t>
            </a:r>
            <a:r>
              <a:rPr lang="en-US" sz="2000" dirty="0" smtClean="0"/>
              <a:t>]</a:t>
            </a:r>
          </a:p>
          <a:p>
            <a:endParaRPr lang="en-US" sz="2000" dirty="0"/>
          </a:p>
          <a:p>
            <a:r>
              <a:rPr lang="en-US" sz="2000" dirty="0" smtClean="0"/>
              <a:t>Social Engagement (Student Branch) </a:t>
            </a:r>
            <a:r>
              <a:rPr lang="en-US" sz="2000" dirty="0" smtClean="0"/>
              <a:t>[$200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Goals</a:t>
            </a:r>
            <a:br>
              <a:rPr lang="en-US" dirty="0"/>
            </a:br>
            <a:r>
              <a:rPr lang="en-US" sz="1800" dirty="0"/>
              <a:t>Requested amount for </a:t>
            </a:r>
            <a:r>
              <a:rPr lang="en-US" sz="1800" dirty="0" smtClean="0"/>
              <a:t>Phase I 2017</a:t>
            </a:r>
            <a:r>
              <a:rPr lang="en-US" sz="1800" dirty="0"/>
              <a:t>: $1000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000" dirty="0"/>
              <a:t>Region5 Robotics Competition [$500]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HKN Workshops[$200]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Region5 Circuits Competition [$300]</a:t>
            </a:r>
          </a:p>
        </p:txBody>
      </p:sp>
    </p:spTree>
    <p:extLst>
      <p:ext uri="{BB962C8B-B14F-4D97-AF65-F5344CB8AC3E}">
        <p14:creationId xmlns:p14="http://schemas.microsoft.com/office/powerpoint/2010/main" val="11439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Region5 </a:t>
            </a:r>
            <a:r>
              <a:rPr lang="en-US" sz="2000" b="1" dirty="0"/>
              <a:t>Conference</a:t>
            </a:r>
          </a:p>
          <a:p>
            <a:pPr lvl="1">
              <a:lnSpc>
                <a:spcPct val="200000"/>
              </a:lnSpc>
            </a:pPr>
            <a:r>
              <a:rPr lang="en-US" sz="1600" dirty="0" smtClean="0"/>
              <a:t>Compete </a:t>
            </a:r>
            <a:r>
              <a:rPr lang="en-US" sz="1600" dirty="0"/>
              <a:t>in both Robotics and Circuits competitions</a:t>
            </a:r>
          </a:p>
          <a:p>
            <a:pPr lvl="1">
              <a:lnSpc>
                <a:spcPct val="200000"/>
              </a:lnSpc>
            </a:pPr>
            <a:r>
              <a:rPr lang="en-US" sz="1600" dirty="0" smtClean="0"/>
              <a:t>Increase student </a:t>
            </a:r>
            <a:r>
              <a:rPr lang="en-US" sz="1600" dirty="0"/>
              <a:t>presence at conference </a:t>
            </a:r>
            <a:r>
              <a:rPr lang="en-US" sz="1600" dirty="0" smtClean="0"/>
              <a:t>(~25 </a:t>
            </a:r>
            <a:r>
              <a:rPr lang="en-US" sz="1600" dirty="0"/>
              <a:t>attendees)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Global Presence</a:t>
            </a:r>
            <a:endParaRPr lang="en-US" sz="2000" b="1" dirty="0"/>
          </a:p>
          <a:p>
            <a:pPr lvl="1">
              <a:lnSpc>
                <a:spcPct val="200000"/>
              </a:lnSpc>
            </a:pPr>
            <a:r>
              <a:rPr lang="en-US" sz="1600" dirty="0" smtClean="0"/>
              <a:t>2017 Automatic </a:t>
            </a:r>
            <a:r>
              <a:rPr lang="en-US" sz="1600" dirty="0"/>
              <a:t>Speech Recognition and Understanding Conference </a:t>
            </a:r>
            <a:r>
              <a:rPr lang="en-US" sz="1600" dirty="0" smtClean="0"/>
              <a:t>(IEEE ASRU) in Okinawa, Japan</a:t>
            </a:r>
            <a:endParaRPr lang="en-US" sz="1600" dirty="0"/>
          </a:p>
          <a:p>
            <a:pPr lvl="1">
              <a:lnSpc>
                <a:spcPct val="200000"/>
              </a:lnSpc>
            </a:pPr>
            <a:r>
              <a:rPr lang="en-US" sz="1600" dirty="0" smtClean="0"/>
              <a:t>2018 Maker </a:t>
            </a:r>
            <a:r>
              <a:rPr lang="en-US" sz="1600" dirty="0"/>
              <a:t>Faire Bay Area</a:t>
            </a:r>
          </a:p>
          <a:p>
            <a:pPr lvl="1">
              <a:lnSpc>
                <a:spcPct val="2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672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dirty="0"/>
              <a:t>Robotics Student Interest Group [$500]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620000" cy="4114800"/>
          </a:xfrm>
        </p:spPr>
        <p:txBody>
          <a:bodyPr/>
          <a:lstStyle/>
          <a:p>
            <a:r>
              <a:rPr lang="en-US" sz="2000" b="1" dirty="0" smtClean="0"/>
              <a:t>Current Standing</a:t>
            </a:r>
            <a:endParaRPr lang="en-US" sz="2400" dirty="0"/>
          </a:p>
          <a:p>
            <a:pPr lvl="1"/>
            <a:r>
              <a:rPr lang="en-US" sz="1600" dirty="0"/>
              <a:t>12 people on the team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Primarily focused on </a:t>
            </a:r>
            <a:r>
              <a:rPr lang="en-US" sz="1600" dirty="0" smtClean="0"/>
              <a:t>Region5 </a:t>
            </a:r>
            <a:r>
              <a:rPr lang="en-US" sz="1600" dirty="0"/>
              <a:t>competition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Holding workshops to teach members robotics-related </a:t>
            </a:r>
            <a:r>
              <a:rPr lang="en-US" sz="1600" dirty="0" smtClean="0"/>
              <a:t>skills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Serving region as constructors of competition play fields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801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EB5C-4A87-4795-A5FC-8DAE080B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HKN Student Interest Group [$200]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D433B-5E67-481F-ADF1-84573306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z="2000" b="1" dirty="0"/>
              <a:t>Soldering </a:t>
            </a:r>
            <a:r>
              <a:rPr lang="en-US" sz="2000" b="1" dirty="0" smtClean="0"/>
              <a:t>Workshop</a:t>
            </a:r>
            <a:endParaRPr lang="en-US" sz="2000" dirty="0" smtClean="0"/>
          </a:p>
          <a:p>
            <a:pPr lvl="1"/>
            <a:r>
              <a:rPr lang="en-US" sz="1600" dirty="0" smtClean="0"/>
              <a:t>18 </a:t>
            </a:r>
            <a:r>
              <a:rPr lang="en-US" sz="1600" dirty="0"/>
              <a:t>soldering </a:t>
            </a:r>
            <a:r>
              <a:rPr lang="en-US" sz="1600" dirty="0" smtClean="0"/>
              <a:t>stations</a:t>
            </a:r>
            <a:r>
              <a:rPr lang="en-US" sz="1600" dirty="0"/>
              <a:t> </a:t>
            </a:r>
            <a:r>
              <a:rPr lang="en-US" sz="1600" dirty="0" smtClean="0"/>
              <a:t>in need of maintenance</a:t>
            </a:r>
          </a:p>
          <a:p>
            <a:pPr lvl="1"/>
            <a:r>
              <a:rPr lang="en-US" sz="1600" dirty="0" smtClean="0"/>
              <a:t>Serve </a:t>
            </a:r>
            <a:r>
              <a:rPr lang="en-US" sz="1600" dirty="0"/>
              <a:t>100+ students </a:t>
            </a:r>
            <a:r>
              <a:rPr lang="en-US" sz="1600" dirty="0" smtClean="0"/>
              <a:t>annually</a:t>
            </a:r>
            <a:endParaRPr lang="en-US" sz="1600" dirty="0"/>
          </a:p>
          <a:p>
            <a:endParaRPr lang="en-US" sz="2400" dirty="0"/>
          </a:p>
          <a:p>
            <a:r>
              <a:rPr lang="en-US" sz="2000" b="1" dirty="0"/>
              <a:t>Industry Speaking </a:t>
            </a:r>
            <a:r>
              <a:rPr lang="en-US" sz="2000" b="1" dirty="0" smtClean="0"/>
              <a:t>Events</a:t>
            </a:r>
            <a:endParaRPr lang="en-US" sz="2000" dirty="0"/>
          </a:p>
          <a:p>
            <a:pPr lvl="1"/>
            <a:r>
              <a:rPr lang="en-US" sz="1600" dirty="0" smtClean="0"/>
              <a:t>Professional Networking</a:t>
            </a:r>
          </a:p>
          <a:p>
            <a:pPr lvl="1"/>
            <a:r>
              <a:rPr lang="en-US" sz="1600" dirty="0" smtClean="0"/>
              <a:t>Membership </a:t>
            </a:r>
            <a:r>
              <a:rPr lang="en-US" sz="1600" dirty="0"/>
              <a:t>Benefits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6190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6D380D-B586-4C3E-BB03-924DA4CC7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4048095" cy="2274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EECBF-817F-4794-9708-D8214189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21" y="1447800"/>
            <a:ext cx="4084674" cy="2298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608F2-491C-4CA0-8245-1168B87E6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86200"/>
            <a:ext cx="4061352" cy="2289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5874B-6BB5-497A-9F91-B53617C18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07531"/>
            <a:ext cx="4087395" cy="23003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B54EB5C-4A87-4795-A5FC-8DAE080B27CF}"/>
              </a:ext>
            </a:extLst>
          </p:cNvPr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9pPr>
          </a:lstStyle>
          <a:p>
            <a:r>
              <a:rPr lang="en-US" sz="2600" dirty="0"/>
              <a:t>HKN Soldering Workshop</a:t>
            </a:r>
            <a:endParaRPr 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97971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800600" cy="3657600"/>
          </a:xfrm>
        </p:spPr>
        <p:txBody>
          <a:bodyPr/>
          <a:lstStyle/>
          <a:p>
            <a:r>
              <a:rPr lang="en-US" sz="2000" b="1" dirty="0"/>
              <a:t>Developing Officer Base</a:t>
            </a:r>
          </a:p>
          <a:p>
            <a:r>
              <a:rPr lang="en-US" sz="2000" b="1" dirty="0"/>
              <a:t>Monthly Leadership Meetings</a:t>
            </a:r>
          </a:p>
          <a:p>
            <a:r>
              <a:rPr lang="en-US" sz="2000" b="1" dirty="0"/>
              <a:t>Big Idea </a:t>
            </a:r>
            <a:r>
              <a:rPr lang="en-US" sz="2000" b="1" dirty="0" smtClean="0"/>
              <a:t>Group: </a:t>
            </a:r>
            <a:br>
              <a:rPr lang="en-US" sz="2000" b="1" dirty="0" smtClean="0"/>
            </a:br>
            <a:r>
              <a:rPr lang="en-US" sz="2000" dirty="0" smtClean="0"/>
              <a:t>A multidisciplinary approach </a:t>
            </a:r>
            <a:r>
              <a:rPr lang="en-US" sz="2000" dirty="0"/>
              <a:t>to </a:t>
            </a:r>
            <a:r>
              <a:rPr lang="en-US" sz="2000" dirty="0" smtClean="0"/>
              <a:t>solving </a:t>
            </a:r>
            <a:r>
              <a:rPr lang="en-US" sz="2000" dirty="0"/>
              <a:t>real </a:t>
            </a:r>
            <a:r>
              <a:rPr lang="en-US" sz="2000" dirty="0" smtClean="0"/>
              <a:t>world problems</a:t>
            </a:r>
            <a:endParaRPr lang="en-US" sz="2000" dirty="0"/>
          </a:p>
          <a:p>
            <a:pPr lvl="1"/>
            <a:r>
              <a:rPr lang="en-US" sz="1600" dirty="0"/>
              <a:t>Clean H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</a:p>
          <a:p>
            <a:pPr lvl="1"/>
            <a:r>
              <a:rPr lang="en-US" sz="1600" dirty="0"/>
              <a:t>Electrification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53" y="1905000"/>
            <a:ext cx="3860169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7614" y="5943600"/>
            <a:ext cx="4402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Solving Tomorrow’s Problems Today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54EB5C-4A87-4795-A5FC-8DAE080B27CF}"/>
              </a:ext>
            </a:extLst>
          </p:cNvPr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ＭＳ Ｐゴシック" pitchFamily="28" charset="-128"/>
                <a:cs typeface="ＭＳ Ｐゴシック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9pPr>
          </a:lstStyle>
          <a:p>
            <a:r>
              <a:rPr lang="en-US" sz="2600" dirty="0"/>
              <a:t>IEEE AESS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Represented by Garrett Hall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13221522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653</TotalTime>
  <Words>266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Verdana</vt:lpstr>
      <vt:lpstr>Wingdings</vt:lpstr>
      <vt:lpstr>Theme1</vt:lpstr>
      <vt:lpstr>IEEE_customSlides</vt:lpstr>
      <vt:lpstr>UTSA Student Branch  Phase I Funding Fall 2017</vt:lpstr>
      <vt:lpstr>Student Branch Overview</vt:lpstr>
      <vt:lpstr>Past Utilization of CTS Funding Phase I &amp; II Funding accomplishments from 2016:</vt:lpstr>
      <vt:lpstr>Branch Goals Requested amount for Phase I 2017: $1000</vt:lpstr>
      <vt:lpstr>Branch Goals</vt:lpstr>
      <vt:lpstr>Robotics Student Interest Group [$500]</vt:lpstr>
      <vt:lpstr>HKN Student Interest Group [$200]</vt:lpstr>
      <vt:lpstr>PowerPoint Presentation</vt:lpstr>
      <vt:lpstr>PowerPoint Presentation</vt:lpstr>
      <vt:lpstr>Branch Goals Requested amount for Phase II 2017: $1500+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Rezn</dc:creator>
  <cp:lastModifiedBy>Larson, Lawrence</cp:lastModifiedBy>
  <cp:revision>88</cp:revision>
  <dcterms:created xsi:type="dcterms:W3CDTF">2013-08-13T04:16:56Z</dcterms:created>
  <dcterms:modified xsi:type="dcterms:W3CDTF">2017-09-16T19:11:17Z</dcterms:modified>
</cp:coreProperties>
</file>